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entury Schoolbook" panose="02040604050505020304" pitchFamily="18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70459DE-7CA8-4395-88E9-93F7639BBC68}">
  <a:tblStyle styleId="{470459DE-7CA8-4395-88E9-93F7639BBC6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59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7726077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577520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828808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653808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61419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00573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70140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77968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736712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826630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38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27650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600200" lvl="3" indent="-22860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used ultrasound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600200" lvl="3" indent="-22860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used load cell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600200" lvl="3" indent="-22860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used pistons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600200" lvl="3" indent="-22860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have to see working of ultrasound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600200" lvl="3" indent="-22860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Load cell working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84237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0" lvl="2" indent="-22860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Lm 35 is a temperature sensor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143000" lvl="2" indent="-22860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 is an ic that gives analog output by voltage variation proportional to temperature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143000" lvl="2" indent="-22860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 has 3 pins – ground, Vs, Vout</a:t>
            </a:r>
            <a:endParaRPr/>
          </a:p>
        </p:txBody>
      </p:sp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852896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55363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838200" y="1716450"/>
            <a:ext cx="7811400" cy="45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06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://healthmarketinnovations.org/sites/default/files/ACCESS_NSCPL_Case_study_Final%20(1).pdf" TargetMode="External"/><Relationship Id="rId13" Type="http://schemas.openxmlformats.org/officeDocument/2006/relationships/hyperlink" Target="https://www.forbes.com/sites/suparnadutt/2016/11/21/indias-most-remote-villages-are-getting-better-healthcare-with-this-cloud-based-solution/#d64c9bf593b1" TargetMode="External"/><Relationship Id="rId18" Type="http://schemas.openxmlformats.org/officeDocument/2006/relationships/hyperlink" Target="https://store.fut-electronics.com/products/blood-pressure-sensor-module" TargetMode="External"/><Relationship Id="rId3" Type="http://schemas.openxmlformats.org/officeDocument/2006/relationships/hyperlink" Target="https://ihealthlabs.com/measuring-blood-pressure-daily-important-hypertension/" TargetMode="External"/><Relationship Id="rId21" Type="http://schemas.openxmlformats.org/officeDocument/2006/relationships/hyperlink" Target="https://www.robotshop.com/en/actuators.html" TargetMode="External"/><Relationship Id="rId7" Type="http://schemas.openxmlformats.org/officeDocument/2006/relationships/hyperlink" Target="https://www.brunet.ca/en/advices/the-importance-of-monitoring-blood-glucose-levels.html" TargetMode="External"/><Relationship Id="rId12" Type="http://schemas.openxmlformats.org/officeDocument/2006/relationships/hyperlink" Target="https://www.youtube.com/watch?v=5LWM_5k8R1E" TargetMode="External"/><Relationship Id="rId17" Type="http://schemas.openxmlformats.org/officeDocument/2006/relationships/hyperlink" Target="https://www.flipkart.com/omron-hem-7320-t-bluetooth-smart-japanese-bp-monitor/" TargetMode="External"/><Relationship Id="rId2" Type="http://schemas.openxmlformats.org/officeDocument/2006/relationships/notesSlide" Target="../notesSlides/notesSlide14.xml"/><Relationship Id="rId16" Type="http://schemas.openxmlformats.org/officeDocument/2006/relationships/hyperlink" Target="http://www.stylecraze.com/articles/how-to-test-your-lung-capacity-at-home/#gref" TargetMode="External"/><Relationship Id="rId20" Type="http://schemas.openxmlformats.org/officeDocument/2006/relationships/hyperlink" Target="https://wiki.eprolabs.com/index.php?title=Temperature_Sensor_LM35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diabetes.org/living-with-diabetes/treatment-and-care/blood-glucose-control/checking-your-blood-glucose.html?referrer=https://www.google.co.in/" TargetMode="External"/><Relationship Id="rId11" Type="http://schemas.openxmlformats.org/officeDocument/2006/relationships/hyperlink" Target="https://www.amazon.in/dp/B06X3Y6S4V?ref_=Oct_CANReleaseC_3150030031_3" TargetMode="External"/><Relationship Id="rId24" Type="http://schemas.openxmlformats.org/officeDocument/2006/relationships/hyperlink" Target="https://googleweblight.com/i?u=https://www.cooking-hacks.com/documentation/tutorials/raspberry-pi-to-arduino-shields-connection-bridge/&amp;hl=en-IN&amp;tg=422&amp;tk=8930665449229169659" TargetMode="External"/><Relationship Id="rId5" Type="http://schemas.openxmlformats.org/officeDocument/2006/relationships/hyperlink" Target="https://www.ijser.org/researchpaper/Vein-Detection-System-using-Infrared-Light.pdf" TargetMode="External"/><Relationship Id="rId15" Type="http://schemas.openxmlformats.org/officeDocument/2006/relationships/hyperlink" Target="https://ieeexplore.ieee.org/document/5404166/" TargetMode="External"/><Relationship Id="rId23" Type="http://schemas.openxmlformats.org/officeDocument/2006/relationships/hyperlink" Target="https://en.wikipedia.org/wiki/Ultrasonic_transducer" TargetMode="External"/><Relationship Id="rId10" Type="http://schemas.openxmlformats.org/officeDocument/2006/relationships/hyperlink" Target="https://www.flipkart.com/dr-trust-precision-body-composition-monitor-fat-analyzer-weighing-scale/p/itmffc4nmkv5dugu?pid=WSLFFC2ZZF7DK8RP&amp;start_url=BrowserLaunch_AMP" TargetMode="External"/><Relationship Id="rId19" Type="http://schemas.openxmlformats.org/officeDocument/2006/relationships/hyperlink" Target="http://www.mediplusindia.com/products/respiratory-exerciser/" TargetMode="External"/><Relationship Id="rId4" Type="http://schemas.openxmlformats.org/officeDocument/2006/relationships/hyperlink" Target="https://www.ebay.in/itm/232578998295?aff_source=Sok-Goog" TargetMode="External"/><Relationship Id="rId9" Type="http://schemas.openxmlformats.org/officeDocument/2006/relationships/hyperlink" Target="http://community.parkview.com/blog/parkview-health-2/how-to-measure-and-hit-a-healthy-blood-pressure" TargetMode="External"/><Relationship Id="rId14" Type="http://schemas.openxmlformats.org/officeDocument/2006/relationships/hyperlink" Target="https://link.springer.com/article/10.1007/s13198-013-0178-1" TargetMode="External"/><Relationship Id="rId22" Type="http://schemas.openxmlformats.org/officeDocument/2006/relationships/hyperlink" Target="https://dir.indiamart.com/impcat/ultrasonic-anemometers.html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838200" y="63679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0"/>
              <a:buFont typeface="Calibri"/>
              <a:buNone/>
            </a:pPr>
            <a:r>
              <a:rPr lang="en-US" sz="243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Presentation for</a:t>
            </a:r>
            <a:r>
              <a:rPr lang="en-US" sz="243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br>
              <a:rPr lang="en-US" sz="243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3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SUMMER UNDERGRADUATE RESEARCH AWARD (SURA) – 2018</a:t>
            </a:r>
            <a:br>
              <a:rPr lang="en-US" sz="243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3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br>
              <a:rPr lang="en-US" sz="243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3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Design of an Integrated Semi-Autonomous </a:t>
            </a:r>
            <a:br>
              <a:rPr lang="en-US" sz="243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30" b="1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Regular Health Monitoring Machine</a:t>
            </a:r>
            <a:r>
              <a:rPr lang="en-US" sz="3959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3959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959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898021" y="2295644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Kshitij Gupta                                             Tanmay Goyal</a:t>
            </a:r>
            <a:endParaRPr sz="1600" b="0" i="0" u="none" strike="noStrike" cap="none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Dept. of Mechanical Eng.                        Dept. of Mechanical Eng.</a:t>
            </a:r>
            <a:endParaRPr sz="1600" b="0" i="0" u="none" strike="noStrike" cap="none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2016ME20760                                          2016ME20757</a:t>
            </a:r>
            <a:endParaRPr sz="1600" b="0" i="0" u="none" strike="noStrike" cap="none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Contact No: 07827151976                     Contact No: 09821898027</a:t>
            </a:r>
            <a:endParaRPr sz="1600" b="0" i="0" u="none" strike="noStrike" cap="none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CGPA: 9.18                                                 CGPA: 8.64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1" i="0" u="sng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FACILITATOR                                                                    </a:t>
            </a:r>
            <a:endParaRPr sz="1600" b="0" i="0" u="none" strike="noStrike" cap="none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Prof. Devendra Kumar Dubey</a:t>
            </a:r>
            <a:br>
              <a:rPr lang="en-US" sz="16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</a:br>
            <a:r>
              <a:rPr lang="en-US" sz="16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Assistant Professor </a:t>
            </a:r>
            <a:br>
              <a:rPr lang="en-US" sz="16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</a:br>
            <a:r>
              <a:rPr lang="en-US" sz="16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Department of Mechanical Engineering </a:t>
            </a:r>
            <a:br>
              <a:rPr lang="en-US" sz="16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</a:br>
            <a:r>
              <a:rPr lang="en-US" sz="16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Indian Institute of Technology Delhi</a:t>
            </a:r>
            <a:endParaRPr/>
          </a:p>
          <a:p>
            <a:pPr marL="0" marR="0" lvl="0" indent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Prof. S.K. Saha                                                                           </a:t>
            </a:r>
            <a:endParaRPr sz="1400" b="0" i="0" u="none" strike="noStrike" cap="none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marR="0" lvl="0" indent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Head of Department                                                                               </a:t>
            </a:r>
            <a:endParaRPr sz="1400" b="0" i="0" u="none" strike="noStrike" cap="none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marR="0" lvl="0" indent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Department of Mechanical Engineering</a:t>
            </a:r>
            <a:br>
              <a:rPr lang="en-US" sz="14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</a:br>
            <a:r>
              <a:rPr lang="en-US" sz="14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IIT Delhi</a:t>
            </a:r>
            <a:endParaRPr sz="1400" b="0" i="0" u="none" strike="noStrike" cap="none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Blood sugar level</a:t>
            </a:r>
            <a:endParaRPr sz="4400" b="0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Shape 156"/>
          <p:cNvSpPr txBox="1">
            <a:spLocks noGrp="1"/>
          </p:cNvSpPr>
          <p:nvPr>
            <p:ph type="body" idx="2"/>
          </p:nvPr>
        </p:nvSpPr>
        <p:spPr>
          <a:xfrm>
            <a:off x="6172200" y="1615625"/>
            <a:ext cx="5181600" cy="49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17780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1600" dirty="0">
                <a:latin typeface="Century Schoolbook"/>
                <a:ea typeface="Century Schoolbook"/>
                <a:cs typeface="Century Schoolbook"/>
                <a:sym typeface="Century Schoolbook"/>
              </a:rPr>
              <a:t>We plan to incorporate a system for blood sugar level measurement in our design. An extended chair base fitted with a stepper motor which would produce rotary motion of a suction unit.</a:t>
            </a:r>
            <a:endParaRPr sz="1600" dirty="0"/>
          </a:p>
          <a:p>
            <a:pPr marL="228600" lvl="0" indent="-177800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lang="en-US" sz="1600" dirty="0">
                <a:latin typeface="Century Schoolbook"/>
                <a:ea typeface="Century Schoolbook"/>
                <a:cs typeface="Century Schoolbook"/>
                <a:sym typeface="Century Schoolbook"/>
              </a:rPr>
              <a:t>This suction unit comprises a linear actuator with disposable syringe, which would collect blood sample from the fingers. Another linear actuator would be used for suction. </a:t>
            </a:r>
            <a:endParaRPr sz="1600" dirty="0"/>
          </a:p>
          <a:p>
            <a:pPr marL="228600" lvl="0" indent="-177800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lang="en-US" sz="1600" dirty="0">
                <a:latin typeface="Century Schoolbook"/>
                <a:ea typeface="Century Schoolbook"/>
                <a:cs typeface="Century Schoolbook"/>
                <a:sym typeface="Century Schoolbook"/>
              </a:rPr>
              <a:t>This blood sample would be fed into blood glucose meter strip after </a:t>
            </a:r>
            <a:r>
              <a:rPr lang="en-US" sz="1600" dirty="0" smtClean="0">
                <a:latin typeface="Century Schoolbook"/>
                <a:ea typeface="Century Schoolbook"/>
                <a:cs typeface="Century Schoolbook"/>
                <a:sym typeface="Century Schoolbook"/>
              </a:rPr>
              <a:t>a fixed angle rotation </a:t>
            </a:r>
            <a:r>
              <a:rPr lang="en-US" sz="1600" dirty="0">
                <a:latin typeface="Century Schoolbook"/>
                <a:ea typeface="Century Schoolbook"/>
                <a:cs typeface="Century Schoolbook"/>
                <a:sym typeface="Century Schoolbook"/>
              </a:rPr>
              <a:t>of the suction unit. These strips would be changed using a gripper that feeds the strips into the machine and then removes. The suction unit would move further </a:t>
            </a:r>
            <a:r>
              <a:rPr lang="en-US" sz="1600" dirty="0" smtClean="0">
                <a:latin typeface="Century Schoolbook"/>
                <a:ea typeface="Century Schoolbook"/>
                <a:cs typeface="Century Schoolbook"/>
                <a:sym typeface="Century Schoolbook"/>
              </a:rPr>
              <a:t>a fixed angle</a:t>
            </a:r>
            <a:r>
              <a:rPr lang="en-US" sz="1600" dirty="0" smtClean="0">
                <a:latin typeface="Century Schoolbook"/>
                <a:ea typeface="Century Schoolbook"/>
                <a:cs typeface="Century Schoolbook"/>
                <a:sym typeface="Century Schoolbook"/>
              </a:rPr>
              <a:t> </a:t>
            </a:r>
            <a:r>
              <a:rPr lang="en-US" sz="1600" dirty="0">
                <a:latin typeface="Century Schoolbook"/>
                <a:ea typeface="Century Schoolbook"/>
                <a:cs typeface="Century Schoolbook"/>
                <a:sym typeface="Century Schoolbook"/>
              </a:rPr>
              <a:t>to dispose the syringe. </a:t>
            </a:r>
            <a:endParaRPr sz="1600" dirty="0"/>
          </a:p>
          <a:p>
            <a:pPr marL="228600" lvl="0" indent="-177800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lang="en-US" sz="1600" dirty="0">
                <a:latin typeface="Century Schoolbook"/>
                <a:ea typeface="Century Schoolbook"/>
                <a:cs typeface="Century Schoolbook"/>
                <a:sym typeface="Century Schoolbook"/>
              </a:rPr>
              <a:t>After </a:t>
            </a:r>
            <a:r>
              <a:rPr lang="en-US" sz="1600" dirty="0" smtClean="0">
                <a:latin typeface="Century Schoolbook"/>
                <a:ea typeface="Century Schoolbook"/>
                <a:cs typeface="Century Schoolbook"/>
                <a:sym typeface="Century Schoolbook"/>
              </a:rPr>
              <a:t>another fixed angle</a:t>
            </a:r>
            <a:r>
              <a:rPr lang="en-US" sz="1600" dirty="0" smtClean="0">
                <a:latin typeface="Century Schoolbook"/>
                <a:ea typeface="Century Schoolbook"/>
                <a:cs typeface="Century Schoolbook"/>
                <a:sym typeface="Century Schoolbook"/>
              </a:rPr>
              <a:t> </a:t>
            </a:r>
            <a:r>
              <a:rPr lang="en-US" sz="1600" dirty="0">
                <a:latin typeface="Century Schoolbook"/>
                <a:ea typeface="Century Schoolbook"/>
                <a:cs typeface="Century Schoolbook"/>
                <a:sym typeface="Century Schoolbook"/>
              </a:rPr>
              <a:t>rotation, new syringe would be put in place (the syringes are fitted in a 2D round </a:t>
            </a:r>
            <a:r>
              <a:rPr lang="en-US" sz="1600" dirty="0" smtClean="0">
                <a:latin typeface="Century Schoolbook"/>
                <a:ea typeface="Century Schoolbook"/>
                <a:cs typeface="Century Schoolbook"/>
                <a:sym typeface="Century Schoolbook"/>
              </a:rPr>
              <a:t>acrylic sheet acting as rotating table </a:t>
            </a:r>
            <a:r>
              <a:rPr lang="en-US" sz="1600" dirty="0" smtClean="0">
                <a:latin typeface="Century Schoolbook"/>
                <a:ea typeface="Century Schoolbook"/>
                <a:cs typeface="Century Schoolbook"/>
                <a:sym typeface="Century Schoolbook"/>
              </a:rPr>
              <a:t> </a:t>
            </a:r>
            <a:r>
              <a:rPr lang="en-US" sz="1600" dirty="0">
                <a:latin typeface="Century Schoolbook"/>
                <a:ea typeface="Century Schoolbook"/>
                <a:cs typeface="Century Schoolbook"/>
                <a:sym typeface="Century Schoolbook"/>
              </a:rPr>
              <a:t>which rotates </a:t>
            </a:r>
            <a:r>
              <a:rPr lang="en-US" sz="1600" dirty="0" smtClean="0">
                <a:latin typeface="Century Schoolbook"/>
                <a:ea typeface="Century Schoolbook"/>
                <a:cs typeface="Century Schoolbook"/>
                <a:sym typeface="Century Schoolbook"/>
              </a:rPr>
              <a:t>a fixed angle every </a:t>
            </a:r>
            <a:r>
              <a:rPr lang="en-US" sz="1600" dirty="0">
                <a:latin typeface="Century Schoolbook"/>
                <a:ea typeface="Century Schoolbook"/>
                <a:cs typeface="Century Schoolbook"/>
                <a:sym typeface="Century Schoolbook"/>
              </a:rPr>
              <a:t>time a new syringe is extracted).</a:t>
            </a:r>
            <a:endParaRPr sz="1600" dirty="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lvl="0" indent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500" y="1690700"/>
            <a:ext cx="2456599" cy="2674126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58" name="Shape 158"/>
          <p:cNvCxnSpPr/>
          <p:nvPr/>
        </p:nvCxnSpPr>
        <p:spPr>
          <a:xfrm flipH="1">
            <a:off x="1023525" y="3439225"/>
            <a:ext cx="115200" cy="524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9" name="Shape 159"/>
          <p:cNvCxnSpPr/>
          <p:nvPr/>
        </p:nvCxnSpPr>
        <p:spPr>
          <a:xfrm>
            <a:off x="1010775" y="4002200"/>
            <a:ext cx="1881000" cy="793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60" name="Shape 1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51138" y="3198550"/>
            <a:ext cx="2200275" cy="314325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Blood pressure</a:t>
            </a:r>
            <a:endParaRPr sz="4400" b="0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Shape 16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190500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dirty="0">
                <a:latin typeface="Century Schoolbook"/>
                <a:ea typeface="Century Schoolbook"/>
                <a:cs typeface="Century Schoolbook"/>
                <a:sym typeface="Century Schoolbook"/>
              </a:rPr>
              <a:t>We plan to use an automatic fitting strap (using motor and pressure sensor) together with a wrist blood pressure monitoring machine</a:t>
            </a:r>
            <a:r>
              <a:rPr lang="en-US" sz="1800" dirty="0" smtClean="0">
                <a:latin typeface="Century Schoolbook"/>
                <a:ea typeface="Century Schoolbook"/>
                <a:cs typeface="Century Schoolbook"/>
                <a:sym typeface="Century Schoolbook"/>
              </a:rPr>
              <a:t>.</a:t>
            </a:r>
          </a:p>
          <a:p>
            <a:pPr marL="228600" lvl="0" indent="-190500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dirty="0" smtClean="0">
                <a:latin typeface="Century Schoolbook"/>
                <a:ea typeface="Century Schoolbook"/>
                <a:cs typeface="Century Schoolbook"/>
                <a:sym typeface="Century Schoolbook"/>
              </a:rPr>
              <a:t>We are using a strain gauge/ load cell to measure the resistance in motor motion to stop motor once band is tightened.</a:t>
            </a:r>
            <a:endParaRPr sz="1800" dirty="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lvl="0" indent="0">
              <a:spcBef>
                <a:spcPts val="1000"/>
              </a:spcBef>
              <a:spcAft>
                <a:spcPts val="0"/>
              </a:spcAft>
              <a:buNone/>
            </a:pPr>
            <a:endParaRPr sz="1800" dirty="0"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167" name="Shape 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9739" y="4563550"/>
            <a:ext cx="1007875" cy="871675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8" name="Shape 1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500" y="1690700"/>
            <a:ext cx="2456599" cy="2674126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69" name="Shape 169"/>
          <p:cNvCxnSpPr/>
          <p:nvPr/>
        </p:nvCxnSpPr>
        <p:spPr>
          <a:xfrm flipH="1">
            <a:off x="550125" y="3093775"/>
            <a:ext cx="115200" cy="524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0" name="Shape 170"/>
          <p:cNvCxnSpPr/>
          <p:nvPr/>
        </p:nvCxnSpPr>
        <p:spPr>
          <a:xfrm>
            <a:off x="550175" y="3631150"/>
            <a:ext cx="2610000" cy="12795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30A0"/>
                </a:solidFill>
              </a:rPr>
              <a:t>Plan of action</a:t>
            </a:r>
            <a:endParaRPr>
              <a:solidFill>
                <a:srgbClr val="7030A0"/>
              </a:solidFill>
            </a:endParaRPr>
          </a:p>
        </p:txBody>
      </p:sp>
      <p:graphicFrame>
        <p:nvGraphicFramePr>
          <p:cNvPr id="176" name="Shape 176"/>
          <p:cNvGraphicFramePr/>
          <p:nvPr/>
        </p:nvGraphicFramePr>
        <p:xfrm>
          <a:off x="75" y="1541075"/>
          <a:ext cx="12192075" cy="5303205"/>
        </p:xfrm>
        <a:graphic>
          <a:graphicData uri="http://schemas.openxmlformats.org/drawingml/2006/table">
            <a:tbl>
              <a:tblPr>
                <a:noFill/>
                <a:tableStyleId>{470459DE-7CA8-4395-88E9-93F7639BBC68}</a:tableStyleId>
              </a:tblPr>
              <a:tblGrid>
                <a:gridCol w="2826100"/>
                <a:gridCol w="1290675"/>
                <a:gridCol w="1175525"/>
                <a:gridCol w="1188350"/>
                <a:gridCol w="1162775"/>
                <a:gridCol w="1162750"/>
                <a:gridCol w="1175550"/>
                <a:gridCol w="1137150"/>
                <a:gridCol w="1073200"/>
              </a:tblGrid>
              <a:tr h="39622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TASKS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WEEK 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WEEK 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WEEK 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WEEK 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WEEK 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WEEK 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WEEK 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WEEK 8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9622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Study of devices/sensors</a:t>
                      </a: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</a:tr>
              <a:tr h="39622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Mechanical design study</a:t>
                      </a: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</a:tr>
              <a:tr h="39622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Body weight and Height</a:t>
                      </a: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</a:tr>
              <a:tr h="39622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Body Temperature</a:t>
                      </a: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</a:tr>
              <a:tr h="39622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Blood Pressure</a:t>
                      </a: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</a:tr>
              <a:tr h="39622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Blood Sugar level</a:t>
                      </a: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</a:tr>
              <a:tr h="39622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Lung Capacity</a:t>
                      </a: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</a:tr>
              <a:tr h="39622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Integration</a:t>
                      </a: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</a:tr>
              <a:tr h="39622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Testing</a:t>
                      </a: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</a:tr>
              <a:tr h="39622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</a:tr>
              <a:tr h="39622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177" name="Shape 177"/>
          <p:cNvSpPr/>
          <p:nvPr/>
        </p:nvSpPr>
        <p:spPr>
          <a:xfrm>
            <a:off x="2892775" y="2074325"/>
            <a:ext cx="183450" cy="155225"/>
          </a:xfrm>
          <a:prstGeom prst="flowChartMerge">
            <a:avLst/>
          </a:prstGeom>
          <a:solidFill>
            <a:srgbClr val="7030A0"/>
          </a:solidFill>
          <a:ln w="9525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Shape 178"/>
          <p:cNvSpPr/>
          <p:nvPr/>
        </p:nvSpPr>
        <p:spPr>
          <a:xfrm>
            <a:off x="4270025" y="2520238"/>
            <a:ext cx="183450" cy="155225"/>
          </a:xfrm>
          <a:prstGeom prst="flowChartMerge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Shape 179"/>
          <p:cNvSpPr/>
          <p:nvPr/>
        </p:nvSpPr>
        <p:spPr>
          <a:xfrm>
            <a:off x="3708400" y="2074325"/>
            <a:ext cx="183450" cy="155225"/>
          </a:xfrm>
          <a:prstGeom prst="flowChartMerge">
            <a:avLst/>
          </a:prstGeom>
          <a:solidFill>
            <a:srgbClr val="7030A0"/>
          </a:solidFill>
          <a:ln w="9525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Shape 180"/>
          <p:cNvSpPr/>
          <p:nvPr/>
        </p:nvSpPr>
        <p:spPr>
          <a:xfrm>
            <a:off x="2892775" y="2520250"/>
            <a:ext cx="183450" cy="155225"/>
          </a:xfrm>
          <a:prstGeom prst="flowChartMerge">
            <a:avLst/>
          </a:prstGeom>
          <a:solidFill>
            <a:srgbClr val="7030A0"/>
          </a:solidFill>
          <a:ln w="9525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Shape 181"/>
          <p:cNvSpPr/>
          <p:nvPr/>
        </p:nvSpPr>
        <p:spPr>
          <a:xfrm>
            <a:off x="3708400" y="2520250"/>
            <a:ext cx="183450" cy="155225"/>
          </a:xfrm>
          <a:prstGeom prst="flowChartMerge">
            <a:avLst/>
          </a:prstGeom>
          <a:solidFill>
            <a:srgbClr val="7030A0"/>
          </a:solidFill>
          <a:ln w="9525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" name="Shape 182"/>
          <p:cNvCxnSpPr>
            <a:stCxn id="180" idx="0"/>
            <a:endCxn id="181" idx="0"/>
          </p:cNvCxnSpPr>
          <p:nvPr/>
        </p:nvCxnSpPr>
        <p:spPr>
          <a:xfrm>
            <a:off x="2984500" y="2520250"/>
            <a:ext cx="815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3" name="Shape 183"/>
          <p:cNvCxnSpPr>
            <a:stCxn id="177" idx="0"/>
            <a:endCxn id="179" idx="0"/>
          </p:cNvCxnSpPr>
          <p:nvPr/>
        </p:nvCxnSpPr>
        <p:spPr>
          <a:xfrm>
            <a:off x="2984500" y="2074325"/>
            <a:ext cx="815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4" name="Shape 184"/>
          <p:cNvSpPr/>
          <p:nvPr/>
        </p:nvSpPr>
        <p:spPr>
          <a:xfrm>
            <a:off x="3708400" y="2966175"/>
            <a:ext cx="183450" cy="155225"/>
          </a:xfrm>
          <a:prstGeom prst="flowChartMerge">
            <a:avLst/>
          </a:prstGeom>
          <a:solidFill>
            <a:srgbClr val="7030A0"/>
          </a:solidFill>
          <a:ln w="9525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Shape 185"/>
          <p:cNvSpPr/>
          <p:nvPr/>
        </p:nvSpPr>
        <p:spPr>
          <a:xfrm>
            <a:off x="4905025" y="2966175"/>
            <a:ext cx="183450" cy="155225"/>
          </a:xfrm>
          <a:prstGeom prst="flowChartMerge">
            <a:avLst/>
          </a:prstGeom>
          <a:solidFill>
            <a:srgbClr val="7030A0"/>
          </a:solidFill>
          <a:ln w="9525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Shape 186"/>
          <p:cNvSpPr/>
          <p:nvPr/>
        </p:nvSpPr>
        <p:spPr>
          <a:xfrm>
            <a:off x="5424325" y="2966163"/>
            <a:ext cx="183450" cy="155225"/>
          </a:xfrm>
          <a:prstGeom prst="flowChartMerge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7" name="Shape 187"/>
          <p:cNvCxnSpPr>
            <a:stCxn id="184" idx="0"/>
            <a:endCxn id="185" idx="0"/>
          </p:cNvCxnSpPr>
          <p:nvPr/>
        </p:nvCxnSpPr>
        <p:spPr>
          <a:xfrm>
            <a:off x="3800125" y="2966175"/>
            <a:ext cx="1196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8" name="Shape 188"/>
          <p:cNvSpPr/>
          <p:nvPr/>
        </p:nvSpPr>
        <p:spPr>
          <a:xfrm>
            <a:off x="4270025" y="3443150"/>
            <a:ext cx="183450" cy="155225"/>
          </a:xfrm>
          <a:prstGeom prst="flowChartMerge">
            <a:avLst/>
          </a:prstGeom>
          <a:solidFill>
            <a:srgbClr val="7030A0"/>
          </a:solidFill>
          <a:ln w="9525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Shape 189"/>
          <p:cNvSpPr/>
          <p:nvPr/>
        </p:nvSpPr>
        <p:spPr>
          <a:xfrm>
            <a:off x="4905025" y="3443150"/>
            <a:ext cx="183450" cy="155225"/>
          </a:xfrm>
          <a:prstGeom prst="flowChartMerge">
            <a:avLst/>
          </a:prstGeom>
          <a:solidFill>
            <a:srgbClr val="7030A0"/>
          </a:solidFill>
          <a:ln w="9525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Shape 190"/>
          <p:cNvSpPr/>
          <p:nvPr/>
        </p:nvSpPr>
        <p:spPr>
          <a:xfrm>
            <a:off x="5424325" y="3443138"/>
            <a:ext cx="183450" cy="155225"/>
          </a:xfrm>
          <a:prstGeom prst="flowChartMerge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1" name="Shape 191"/>
          <p:cNvCxnSpPr>
            <a:stCxn id="188" idx="0"/>
            <a:endCxn id="189" idx="0"/>
          </p:cNvCxnSpPr>
          <p:nvPr/>
        </p:nvCxnSpPr>
        <p:spPr>
          <a:xfrm>
            <a:off x="4361750" y="3443150"/>
            <a:ext cx="635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2" name="Shape 192"/>
          <p:cNvCxnSpPr>
            <a:stCxn id="181" idx="0"/>
            <a:endCxn id="178" idx="0"/>
          </p:cNvCxnSpPr>
          <p:nvPr/>
        </p:nvCxnSpPr>
        <p:spPr>
          <a:xfrm>
            <a:off x="3800125" y="2520250"/>
            <a:ext cx="561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3" name="Shape 193"/>
          <p:cNvCxnSpPr>
            <a:stCxn id="185" idx="0"/>
            <a:endCxn id="186" idx="0"/>
          </p:cNvCxnSpPr>
          <p:nvPr/>
        </p:nvCxnSpPr>
        <p:spPr>
          <a:xfrm>
            <a:off x="4996750" y="2966175"/>
            <a:ext cx="519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4" name="Shape 194"/>
          <p:cNvCxnSpPr>
            <a:stCxn id="189" idx="0"/>
            <a:endCxn id="190" idx="0"/>
          </p:cNvCxnSpPr>
          <p:nvPr/>
        </p:nvCxnSpPr>
        <p:spPr>
          <a:xfrm>
            <a:off x="4996750" y="3443150"/>
            <a:ext cx="519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5" name="Shape 195"/>
          <p:cNvSpPr/>
          <p:nvPr/>
        </p:nvSpPr>
        <p:spPr>
          <a:xfrm>
            <a:off x="5424325" y="3920125"/>
            <a:ext cx="183450" cy="155225"/>
          </a:xfrm>
          <a:prstGeom prst="flowChartMerge">
            <a:avLst/>
          </a:prstGeom>
          <a:solidFill>
            <a:srgbClr val="7030A0"/>
          </a:solidFill>
          <a:ln w="9525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Shape 196"/>
          <p:cNvSpPr/>
          <p:nvPr/>
        </p:nvSpPr>
        <p:spPr>
          <a:xfrm>
            <a:off x="6592725" y="3920125"/>
            <a:ext cx="183450" cy="155225"/>
          </a:xfrm>
          <a:prstGeom prst="flowChartMerge">
            <a:avLst/>
          </a:prstGeom>
          <a:solidFill>
            <a:srgbClr val="7030A0"/>
          </a:solidFill>
          <a:ln w="9525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Shape 197"/>
          <p:cNvSpPr/>
          <p:nvPr/>
        </p:nvSpPr>
        <p:spPr>
          <a:xfrm>
            <a:off x="7270050" y="3920113"/>
            <a:ext cx="183450" cy="155225"/>
          </a:xfrm>
          <a:prstGeom prst="flowChartMerge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Shape 198"/>
          <p:cNvSpPr/>
          <p:nvPr/>
        </p:nvSpPr>
        <p:spPr>
          <a:xfrm>
            <a:off x="6592725" y="4382975"/>
            <a:ext cx="183450" cy="155225"/>
          </a:xfrm>
          <a:prstGeom prst="flowChartMerge">
            <a:avLst/>
          </a:prstGeom>
          <a:solidFill>
            <a:srgbClr val="7030A0"/>
          </a:solidFill>
          <a:ln w="9525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8438450" y="4382975"/>
            <a:ext cx="183450" cy="155225"/>
          </a:xfrm>
          <a:prstGeom prst="flowChartMerge">
            <a:avLst/>
          </a:prstGeom>
          <a:solidFill>
            <a:srgbClr val="7030A0"/>
          </a:solidFill>
          <a:ln w="9525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Shape 200"/>
          <p:cNvSpPr/>
          <p:nvPr/>
        </p:nvSpPr>
        <p:spPr>
          <a:xfrm>
            <a:off x="9595575" y="4382963"/>
            <a:ext cx="183450" cy="155225"/>
          </a:xfrm>
          <a:prstGeom prst="flowChartMerge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Shape 201"/>
          <p:cNvSpPr/>
          <p:nvPr/>
        </p:nvSpPr>
        <p:spPr>
          <a:xfrm>
            <a:off x="7789325" y="4831700"/>
            <a:ext cx="183450" cy="155225"/>
          </a:xfrm>
          <a:prstGeom prst="flowChartMerge">
            <a:avLst/>
          </a:prstGeom>
          <a:solidFill>
            <a:srgbClr val="7030A0"/>
          </a:solidFill>
          <a:ln w="9525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Shape 202"/>
          <p:cNvSpPr/>
          <p:nvPr/>
        </p:nvSpPr>
        <p:spPr>
          <a:xfrm>
            <a:off x="9595575" y="4831700"/>
            <a:ext cx="183450" cy="155225"/>
          </a:xfrm>
          <a:prstGeom prst="flowChartMerge">
            <a:avLst/>
          </a:prstGeom>
          <a:solidFill>
            <a:srgbClr val="7030A0"/>
          </a:solidFill>
          <a:ln w="9525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Shape 203"/>
          <p:cNvSpPr/>
          <p:nvPr/>
        </p:nvSpPr>
        <p:spPr>
          <a:xfrm>
            <a:off x="10171300" y="4831688"/>
            <a:ext cx="183450" cy="155225"/>
          </a:xfrm>
          <a:prstGeom prst="flowChartMerge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Shape 204"/>
          <p:cNvSpPr/>
          <p:nvPr/>
        </p:nvSpPr>
        <p:spPr>
          <a:xfrm>
            <a:off x="6121375" y="5266325"/>
            <a:ext cx="183450" cy="155225"/>
          </a:xfrm>
          <a:prstGeom prst="flowChartMerge">
            <a:avLst/>
          </a:prstGeom>
          <a:solidFill>
            <a:srgbClr val="7030A0"/>
          </a:solidFill>
          <a:ln w="9525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Shape 205"/>
          <p:cNvSpPr/>
          <p:nvPr/>
        </p:nvSpPr>
        <p:spPr>
          <a:xfrm>
            <a:off x="10749875" y="5266325"/>
            <a:ext cx="183450" cy="155225"/>
          </a:xfrm>
          <a:prstGeom prst="flowChartMerge">
            <a:avLst/>
          </a:prstGeom>
          <a:solidFill>
            <a:srgbClr val="7030A0"/>
          </a:solidFill>
          <a:ln w="9525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Shape 206"/>
          <p:cNvSpPr/>
          <p:nvPr/>
        </p:nvSpPr>
        <p:spPr>
          <a:xfrm>
            <a:off x="11791275" y="5266313"/>
            <a:ext cx="183450" cy="155225"/>
          </a:xfrm>
          <a:prstGeom prst="flowChartMerge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Shape 207"/>
          <p:cNvSpPr/>
          <p:nvPr/>
        </p:nvSpPr>
        <p:spPr>
          <a:xfrm>
            <a:off x="5424325" y="5737650"/>
            <a:ext cx="183450" cy="155225"/>
          </a:xfrm>
          <a:prstGeom prst="flowChartMerge">
            <a:avLst/>
          </a:prstGeom>
          <a:solidFill>
            <a:srgbClr val="7030A0"/>
          </a:solidFill>
          <a:ln w="9525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Shape 208"/>
          <p:cNvSpPr/>
          <p:nvPr/>
        </p:nvSpPr>
        <p:spPr>
          <a:xfrm>
            <a:off x="11791275" y="5737650"/>
            <a:ext cx="183450" cy="155225"/>
          </a:xfrm>
          <a:prstGeom prst="flowChartMerge">
            <a:avLst/>
          </a:prstGeom>
          <a:solidFill>
            <a:srgbClr val="7030A0"/>
          </a:solidFill>
          <a:ln w="9525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9" name="Shape 209"/>
          <p:cNvCxnSpPr>
            <a:stCxn id="195" idx="0"/>
            <a:endCxn id="196" idx="0"/>
          </p:cNvCxnSpPr>
          <p:nvPr/>
        </p:nvCxnSpPr>
        <p:spPr>
          <a:xfrm>
            <a:off x="5516050" y="3920125"/>
            <a:ext cx="11685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0" name="Shape 210"/>
          <p:cNvCxnSpPr>
            <a:stCxn id="198" idx="0"/>
            <a:endCxn id="199" idx="0"/>
          </p:cNvCxnSpPr>
          <p:nvPr/>
        </p:nvCxnSpPr>
        <p:spPr>
          <a:xfrm>
            <a:off x="6684450" y="4382975"/>
            <a:ext cx="18456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1" name="Shape 211"/>
          <p:cNvCxnSpPr>
            <a:stCxn id="204" idx="0"/>
            <a:endCxn id="205" idx="0"/>
          </p:cNvCxnSpPr>
          <p:nvPr/>
        </p:nvCxnSpPr>
        <p:spPr>
          <a:xfrm>
            <a:off x="6213100" y="5266325"/>
            <a:ext cx="4628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2" name="Shape 212"/>
          <p:cNvCxnSpPr>
            <a:stCxn id="201" idx="0"/>
            <a:endCxn id="202" idx="0"/>
          </p:cNvCxnSpPr>
          <p:nvPr/>
        </p:nvCxnSpPr>
        <p:spPr>
          <a:xfrm>
            <a:off x="7881050" y="4831700"/>
            <a:ext cx="18063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>
            <a:stCxn id="207" idx="0"/>
            <a:endCxn id="208" idx="0"/>
          </p:cNvCxnSpPr>
          <p:nvPr/>
        </p:nvCxnSpPr>
        <p:spPr>
          <a:xfrm>
            <a:off x="5516050" y="5737650"/>
            <a:ext cx="63669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4" name="Shape 214"/>
          <p:cNvCxnSpPr>
            <a:stCxn id="196" idx="0"/>
            <a:endCxn id="197" idx="0"/>
          </p:cNvCxnSpPr>
          <p:nvPr/>
        </p:nvCxnSpPr>
        <p:spPr>
          <a:xfrm>
            <a:off x="6684450" y="3920125"/>
            <a:ext cx="677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5" name="Shape 215"/>
          <p:cNvCxnSpPr>
            <a:stCxn id="199" idx="0"/>
            <a:endCxn id="200" idx="0"/>
          </p:cNvCxnSpPr>
          <p:nvPr/>
        </p:nvCxnSpPr>
        <p:spPr>
          <a:xfrm>
            <a:off x="8530175" y="4382975"/>
            <a:ext cx="1157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6" name="Shape 216"/>
          <p:cNvCxnSpPr>
            <a:stCxn id="202" idx="0"/>
            <a:endCxn id="203" idx="0"/>
          </p:cNvCxnSpPr>
          <p:nvPr/>
        </p:nvCxnSpPr>
        <p:spPr>
          <a:xfrm>
            <a:off x="9687300" y="4831700"/>
            <a:ext cx="575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" name="Shape 217"/>
          <p:cNvCxnSpPr>
            <a:stCxn id="205" idx="0"/>
            <a:endCxn id="206" idx="0"/>
          </p:cNvCxnSpPr>
          <p:nvPr/>
        </p:nvCxnSpPr>
        <p:spPr>
          <a:xfrm>
            <a:off x="10841600" y="5266325"/>
            <a:ext cx="1041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>
            <a:spLocks noGrp="1"/>
          </p:cNvSpPr>
          <p:nvPr>
            <p:ph type="title"/>
          </p:nvPr>
        </p:nvSpPr>
        <p:spPr>
          <a:xfrm>
            <a:off x="838200" y="109225"/>
            <a:ext cx="10515600" cy="13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7030A0"/>
                </a:solidFill>
              </a:rPr>
              <a:t>Budget</a:t>
            </a:r>
            <a:endParaRPr dirty="0">
              <a:solidFill>
                <a:srgbClr val="7030A0"/>
              </a:solidFill>
            </a:endParaRPr>
          </a:p>
        </p:txBody>
      </p:sp>
      <p:graphicFrame>
        <p:nvGraphicFramePr>
          <p:cNvPr id="223" name="Shape 223"/>
          <p:cNvGraphicFramePr/>
          <p:nvPr/>
        </p:nvGraphicFramePr>
        <p:xfrm>
          <a:off x="225800" y="1330675"/>
          <a:ext cx="5733775" cy="5364090"/>
        </p:xfrm>
        <a:graphic>
          <a:graphicData uri="http://schemas.openxmlformats.org/drawingml/2006/table">
            <a:tbl>
              <a:tblPr>
                <a:noFill/>
                <a:tableStyleId>{470459DE-7CA8-4395-88E9-93F7639BBC68}</a:tableStyleId>
              </a:tblPr>
              <a:tblGrid>
                <a:gridCol w="3324600"/>
                <a:gridCol w="485950"/>
                <a:gridCol w="1923225"/>
              </a:tblGrid>
              <a:tr h="3962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Blood Glucose Level</a:t>
                      </a:r>
                      <a:endParaRPr dirty="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2000</a:t>
                      </a: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Pressure transducer/ BP machine</a:t>
                      </a:r>
                      <a:endParaRPr dirty="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2000</a:t>
                      </a: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</a:tr>
              <a:tr h="31412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Low torque motors</a:t>
                      </a:r>
                      <a:endParaRPr dirty="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2</a:t>
                      </a: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2000</a:t>
                      </a: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Arduino</a:t>
                      </a:r>
                      <a:r>
                        <a:rPr lang="en-US" dirty="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 + HC 05</a:t>
                      </a:r>
                      <a:endParaRPr dirty="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1000</a:t>
                      </a: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Load cells</a:t>
                      </a:r>
                      <a:endParaRPr dirty="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1000</a:t>
                      </a: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</a:tr>
              <a:tr h="31412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Pistons (1 short stroke + 2 long stroke)</a:t>
                      </a:r>
                      <a:endParaRPr dirty="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3</a:t>
                      </a: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2300</a:t>
                      </a: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Ultrasound sensor</a:t>
                      </a:r>
                      <a:endParaRPr dirty="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300</a:t>
                      </a: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Encoder</a:t>
                      </a: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1500</a:t>
                      </a: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LCD</a:t>
                      </a:r>
                      <a:endParaRPr dirty="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1000</a:t>
                      </a:r>
                      <a:endParaRPr dirty="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Motor controllers</a:t>
                      </a:r>
                      <a:endParaRPr dirty="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2000</a:t>
                      </a:r>
                      <a:endParaRPr dirty="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Tubes + wires +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X channel</a:t>
                      </a:r>
                      <a:endParaRPr dirty="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1500</a:t>
                      </a:r>
                      <a:endParaRPr dirty="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Extra materials</a:t>
                      </a:r>
                      <a:endParaRPr dirty="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2000</a:t>
                      </a: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</a:tr>
              <a:tr h="31412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Stepper motors</a:t>
                      </a:r>
                      <a:endParaRPr dirty="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2</a:t>
                      </a: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3500</a:t>
                      </a: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graphicFrame>
        <p:nvGraphicFramePr>
          <p:cNvPr id="224" name="Shape 224"/>
          <p:cNvGraphicFramePr/>
          <p:nvPr/>
        </p:nvGraphicFramePr>
        <p:xfrm>
          <a:off x="6241750" y="1330675"/>
          <a:ext cx="5858525" cy="1584840"/>
        </p:xfrm>
        <a:graphic>
          <a:graphicData uri="http://schemas.openxmlformats.org/drawingml/2006/table">
            <a:tbl>
              <a:tblPr>
                <a:noFill/>
                <a:tableStyleId>{470459DE-7CA8-4395-88E9-93F7639BBC68}</a:tableStyleId>
              </a:tblPr>
              <a:tblGrid>
                <a:gridCol w="3422750"/>
                <a:gridCol w="562650"/>
                <a:gridCol w="1873125"/>
              </a:tblGrid>
              <a:tr h="3962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Syringes + LM-35 sensors</a:t>
                      </a:r>
                      <a:endParaRPr dirty="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300</a:t>
                      </a: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Pressure sensor/Strain gauge/load cell</a:t>
                      </a:r>
                      <a:endParaRPr dirty="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500</a:t>
                      </a: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Anemometer + Miscellaneous</a:t>
                      </a:r>
                      <a:endParaRPr dirty="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2000</a:t>
                      </a:r>
                      <a:endParaRPr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Total</a:t>
                      </a:r>
                      <a:endParaRPr b="1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24,900</a:t>
                      </a:r>
                      <a:endParaRPr b="1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30A0"/>
                </a:solidFill>
              </a:rPr>
              <a:t>References</a:t>
            </a:r>
            <a:endParaRPr>
              <a:solidFill>
                <a:srgbClr val="7030A0"/>
              </a:solidFill>
            </a:endParaRPr>
          </a:p>
        </p:txBody>
      </p:sp>
      <p:sp>
        <p:nvSpPr>
          <p:cNvPr id="230" name="Shape 230"/>
          <p:cNvSpPr txBox="1">
            <a:spLocks noGrp="1"/>
          </p:cNvSpPr>
          <p:nvPr>
            <p:ph type="body" idx="1"/>
          </p:nvPr>
        </p:nvSpPr>
        <p:spPr>
          <a:xfrm>
            <a:off x="838200" y="1293125"/>
            <a:ext cx="9826800" cy="538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1)  </a:t>
            </a:r>
            <a:r>
              <a:rPr lang="en-US" sz="1200">
                <a:uFill>
                  <a:noFill/>
                </a:uFill>
                <a:hlinkClick r:id="rId3"/>
              </a:rPr>
              <a:t> </a:t>
            </a:r>
            <a:r>
              <a:rPr lang="en-US" sz="1200" u="sng">
                <a:solidFill>
                  <a:schemeClr val="hlink"/>
                </a:solidFill>
                <a:hlinkClick r:id="rId3"/>
              </a:rPr>
              <a:t>https://ihealthlabs.com/measuring-blood-pressure-daily-important-hypertension/</a:t>
            </a:r>
            <a:endParaRPr sz="1200" u="sng">
              <a:solidFill>
                <a:schemeClr val="hlink"/>
              </a:solidFill>
              <a:hlinkClick r:id="rId3"/>
            </a:endParaRPr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2)  </a:t>
            </a:r>
            <a:r>
              <a:rPr lang="en-US" sz="1200">
                <a:uFill>
                  <a:noFill/>
                </a:uFill>
                <a:hlinkClick r:id="rId4"/>
              </a:rPr>
              <a:t> </a:t>
            </a:r>
            <a:r>
              <a:rPr lang="en-US" sz="1200" u="sng">
                <a:solidFill>
                  <a:schemeClr val="hlink"/>
                </a:solidFill>
                <a:hlinkClick r:id="rId4"/>
              </a:rPr>
              <a:t>Dr. Morepen Gluco One Blood Sugar Meter BG-03 and test strip 25,50,75,100 combo | eBay</a:t>
            </a:r>
            <a:endParaRPr sz="1200" u="sng">
              <a:solidFill>
                <a:schemeClr val="hlink"/>
              </a:solidFill>
              <a:hlinkClick r:id="rId4"/>
            </a:endParaRPr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3)  </a:t>
            </a:r>
            <a:r>
              <a:rPr lang="en-US" sz="1200">
                <a:uFill>
                  <a:noFill/>
                </a:uFill>
                <a:hlinkClick r:id="rId5"/>
              </a:rPr>
              <a:t> </a:t>
            </a:r>
            <a:r>
              <a:rPr lang="en-US" sz="1200" u="sng">
                <a:solidFill>
                  <a:schemeClr val="hlink"/>
                </a:solidFill>
                <a:hlinkClick r:id="rId5"/>
              </a:rPr>
              <a:t>https://www.ijser.org/researchpaper/Vein-Detection-System-using-Infrared-Light.pdf</a:t>
            </a:r>
            <a:endParaRPr sz="1200" u="sng">
              <a:solidFill>
                <a:schemeClr val="hlink"/>
              </a:solidFill>
              <a:hlinkClick r:id="rId5"/>
            </a:endParaRPr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4)</a:t>
            </a:r>
            <a:r>
              <a:rPr lang="en-US" sz="1200" u="sng">
                <a:solidFill>
                  <a:schemeClr val="hlink"/>
                </a:solidFill>
                <a:hlinkClick r:id="rId6"/>
              </a:rPr>
              <a:t>http://www.diabetes.org/living-with-diabetes/treatment-and-care/blood-glucose-control/checking-your-blood-glucose.html?referrer=https://www.google.co.in/</a:t>
            </a:r>
            <a:endParaRPr sz="1200" u="sng">
              <a:solidFill>
                <a:schemeClr val="hlink"/>
              </a:solidFill>
              <a:hlinkClick r:id="rId6"/>
            </a:endParaRPr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5)  </a:t>
            </a:r>
            <a:r>
              <a:rPr lang="en-US" sz="1200">
                <a:uFill>
                  <a:noFill/>
                </a:uFill>
                <a:hlinkClick r:id="rId7"/>
              </a:rPr>
              <a:t> </a:t>
            </a:r>
            <a:r>
              <a:rPr lang="en-US" sz="1200" u="sng">
                <a:solidFill>
                  <a:schemeClr val="hlink"/>
                </a:solidFill>
                <a:hlinkClick r:id="rId7"/>
              </a:rPr>
              <a:t>https://www.brunet.ca/en/advices/the-importance-of-monitoring-blood-glucose-levels.html</a:t>
            </a:r>
            <a:endParaRPr sz="1200" u="sng">
              <a:solidFill>
                <a:schemeClr val="hlink"/>
              </a:solidFill>
              <a:hlinkClick r:id="rId7"/>
            </a:endParaRPr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6)  </a:t>
            </a:r>
            <a:r>
              <a:rPr lang="en-US" sz="1200">
                <a:uFill>
                  <a:noFill/>
                </a:uFill>
                <a:hlinkClick r:id="rId8"/>
              </a:rPr>
              <a:t> </a:t>
            </a:r>
            <a:r>
              <a:rPr lang="en-US" sz="1200" u="sng">
                <a:solidFill>
                  <a:schemeClr val="hlink"/>
                </a:solidFill>
                <a:hlinkClick r:id="rId8"/>
              </a:rPr>
              <a:t>http://healthmarketinnovations.org/sites/default/files/ACCESS_NSCPL_Case_study_Final%20%281%29.pdf</a:t>
            </a:r>
            <a:endParaRPr sz="1200" u="sng">
              <a:solidFill>
                <a:schemeClr val="hlink"/>
              </a:solidFill>
              <a:hlinkClick r:id="rId8"/>
            </a:endParaRPr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7)  </a:t>
            </a:r>
            <a:r>
              <a:rPr lang="en-US" sz="1200">
                <a:uFill>
                  <a:noFill/>
                </a:uFill>
                <a:hlinkClick r:id="rId9"/>
              </a:rPr>
              <a:t> </a:t>
            </a:r>
            <a:r>
              <a:rPr lang="en-US" sz="1200" u="sng">
                <a:solidFill>
                  <a:schemeClr val="hlink"/>
                </a:solidFill>
                <a:hlinkClick r:id="rId9"/>
              </a:rPr>
              <a:t>http://community.parkview.com/blog/parkview-health-2/how-to-measure-and-hit-a-healthy-blood-pressure</a:t>
            </a:r>
            <a:endParaRPr sz="1200" u="sng">
              <a:solidFill>
                <a:schemeClr val="hlink"/>
              </a:solidFill>
              <a:hlinkClick r:id="rId9"/>
            </a:endParaRPr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8)</a:t>
            </a:r>
            <a:r>
              <a:rPr lang="en-US" sz="1200" u="sng">
                <a:solidFill>
                  <a:schemeClr val="hlink"/>
                </a:solidFill>
                <a:hlinkClick r:id="rId10"/>
              </a:rPr>
              <a:t>https://www.flipkart.com/dr-trust-precision-body-composition-monitor-fat-analyzer-weighing-scale/p/itmffc4nmkv5dugu?pid=WSLFFC2ZZF7DK8RP&amp;start_url=BrowserLaunch_AMP</a:t>
            </a:r>
            <a:endParaRPr sz="1200" u="sng">
              <a:solidFill>
                <a:schemeClr val="hlink"/>
              </a:solidFill>
              <a:hlinkClick r:id="rId10"/>
            </a:endParaRPr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9)  </a:t>
            </a:r>
            <a:r>
              <a:rPr lang="en-US" sz="1200">
                <a:uFill>
                  <a:noFill/>
                </a:uFill>
                <a:hlinkClick r:id="rId11"/>
              </a:rPr>
              <a:t> </a:t>
            </a:r>
            <a:r>
              <a:rPr lang="en-US" sz="1200" u="sng">
                <a:solidFill>
                  <a:schemeClr val="hlink"/>
                </a:solidFill>
                <a:hlinkClick r:id="rId11"/>
              </a:rPr>
              <a:t>https://www.amazon.in/dp/B06X3Y6S4V?ref_=Oct_CANReleaseC_3150030031_3</a:t>
            </a:r>
            <a:endParaRPr sz="1200" u="sng">
              <a:solidFill>
                <a:schemeClr val="hlink"/>
              </a:solidFill>
              <a:hlinkClick r:id="rId11"/>
            </a:endParaRPr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10)  </a:t>
            </a:r>
            <a:r>
              <a:rPr lang="en-US" sz="1200" u="sng">
                <a:solidFill>
                  <a:schemeClr val="hlink"/>
                </a:solidFill>
                <a:hlinkClick r:id="rId12"/>
              </a:rPr>
              <a:t>https://www.youtube.com/watch?v=5LWM_5k8R1E</a:t>
            </a:r>
            <a:endParaRPr sz="1200"/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11)</a:t>
            </a:r>
            <a:r>
              <a:rPr lang="en-US" sz="1200" u="sng">
                <a:solidFill>
                  <a:schemeClr val="hlink"/>
                </a:solidFill>
                <a:hlinkClick r:id="rId13"/>
              </a:rPr>
              <a:t>https://www.forbes.com/sites/suparnadutt/2016/11/21/indias-most-remote-villages-are-getting-better-healthcare-with-this-cloud-based-solution/#d64c9bf593b1</a:t>
            </a:r>
            <a:endParaRPr sz="1200"/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12)  </a:t>
            </a:r>
            <a:r>
              <a:rPr lang="en-US" sz="1200" u="sng">
                <a:solidFill>
                  <a:schemeClr val="hlink"/>
                </a:solidFill>
                <a:hlinkClick r:id="rId14"/>
              </a:rPr>
              <a:t>https://link.springer.com/article/10.1007/s13198-013-0178-1</a:t>
            </a:r>
            <a:endParaRPr sz="1200"/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13)  </a:t>
            </a:r>
            <a:r>
              <a:rPr lang="en-US" sz="1200" u="sng">
                <a:solidFill>
                  <a:schemeClr val="hlink"/>
                </a:solidFill>
                <a:hlinkClick r:id="rId15"/>
              </a:rPr>
              <a:t>https://ieeexplore.ieee.org/document/5404166/</a:t>
            </a:r>
            <a:endParaRPr sz="1200"/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14)  </a:t>
            </a:r>
            <a:r>
              <a:rPr lang="en-US" sz="1200" u="sng">
                <a:solidFill>
                  <a:schemeClr val="hlink"/>
                </a:solidFill>
                <a:hlinkClick r:id="rId16"/>
              </a:rPr>
              <a:t>http://www.stylecraze.com/articles/how-to-test-your-lung-capacity-at-home/#gref</a:t>
            </a:r>
            <a:endParaRPr sz="1200"/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15)  </a:t>
            </a:r>
            <a:r>
              <a:rPr lang="en-US" sz="1200" u="sng">
                <a:solidFill>
                  <a:schemeClr val="hlink"/>
                </a:solidFill>
                <a:hlinkClick r:id="rId17"/>
              </a:rPr>
              <a:t>https://www.flipkart.com/omron-hem-7320-t-bluetooth-smart-japanese-bp-monitor/</a:t>
            </a:r>
            <a:endParaRPr sz="1200"/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16)  </a:t>
            </a:r>
            <a:r>
              <a:rPr lang="en-US" sz="1200" u="sng">
                <a:solidFill>
                  <a:schemeClr val="hlink"/>
                </a:solidFill>
                <a:hlinkClick r:id="rId18"/>
              </a:rPr>
              <a:t>https://store.fut-electronics.com/products/blood-pressure-sensor-module</a:t>
            </a:r>
            <a:endParaRPr sz="1200"/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17)  </a:t>
            </a:r>
            <a:r>
              <a:rPr lang="en-US" sz="1200" u="sng">
                <a:solidFill>
                  <a:schemeClr val="hlink"/>
                </a:solidFill>
                <a:hlinkClick r:id="rId19"/>
              </a:rPr>
              <a:t>http://www.mediplusindia.com/products/respiratory-exerciser/</a:t>
            </a:r>
            <a:endParaRPr sz="1200"/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18)  </a:t>
            </a:r>
            <a:r>
              <a:rPr lang="en-US" sz="1200" u="sng">
                <a:solidFill>
                  <a:schemeClr val="hlink"/>
                </a:solidFill>
                <a:hlinkClick r:id="rId20"/>
              </a:rPr>
              <a:t>https://wiki.eprolabs.com/index.php?title=Temperature_Sensor_LM35</a:t>
            </a:r>
            <a:endParaRPr sz="1200"/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19)  </a:t>
            </a:r>
            <a:r>
              <a:rPr lang="en-US" sz="1200" u="sng">
                <a:solidFill>
                  <a:schemeClr val="hlink"/>
                </a:solidFill>
                <a:hlinkClick r:id="rId21"/>
              </a:rPr>
              <a:t>https://www.robotshop.com/en/actuators.html</a:t>
            </a:r>
            <a:endParaRPr sz="1200"/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20)  </a:t>
            </a:r>
            <a:r>
              <a:rPr lang="en-US" sz="1200" u="sng">
                <a:solidFill>
                  <a:schemeClr val="hlink"/>
                </a:solidFill>
                <a:hlinkClick r:id="rId22"/>
              </a:rPr>
              <a:t>https://dir.indiamart.com/impcat/ultrasonic-anemometers.html</a:t>
            </a:r>
            <a:endParaRPr sz="1200"/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21)  </a:t>
            </a:r>
            <a:r>
              <a:rPr lang="en-US" sz="1200" u="sng">
                <a:solidFill>
                  <a:schemeClr val="hlink"/>
                </a:solidFill>
                <a:hlinkClick r:id="rId23"/>
              </a:rPr>
              <a:t>https://en.wikipedia.org/wiki/Ultrasonic_transducer</a:t>
            </a:r>
            <a:endParaRPr sz="1200"/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22)</a:t>
            </a:r>
            <a:r>
              <a:rPr lang="en-US" sz="1200" u="sng">
                <a:solidFill>
                  <a:schemeClr val="hlink"/>
                </a:solidFill>
                <a:hlinkClick r:id="rId24"/>
              </a:rPr>
              <a:t>https://googleweblight.com/i?u=https://www.cooking-hacks.com/documentation/tutorials/raspberry-pi-to-arduino-shields-connection-bridge/&amp;hl=en-IN&amp;tg=422&amp;tk=8930665449229169659</a:t>
            </a:r>
            <a:endParaRPr sz="1200"/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u="sng">
              <a:solidFill>
                <a:srgbClr val="00FFFF"/>
              </a:solidFill>
              <a:hlinkClick r:id="rId12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>
                <a:latin typeface="Century Schoolbook" panose="02040604050505020304" pitchFamily="18" charset="0"/>
              </a:rPr>
              <a:t>Thank You</a:t>
            </a:r>
            <a:endParaRPr lang="en-IN" dirty="0"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79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Motivation</a:t>
            </a:r>
            <a:endParaRPr sz="4400" b="0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838200" y="1555175"/>
            <a:ext cx="10515600" cy="46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1463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latin typeface="Century Schoolbook"/>
                <a:ea typeface="Century Schoolbook"/>
                <a:cs typeface="Century Schoolbook"/>
                <a:sym typeface="Century Schoolbook"/>
              </a:rPr>
              <a:t>Poor d</a:t>
            </a:r>
            <a:r>
              <a:rPr lang="en-US" sz="20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elivery of healthcare, </a:t>
            </a:r>
            <a:r>
              <a:rPr lang="en-US" sz="2000">
                <a:latin typeface="Century Schoolbook"/>
                <a:ea typeface="Century Schoolbook"/>
                <a:cs typeface="Century Schoolbook"/>
                <a:sym typeface="Century Schoolbook"/>
              </a:rPr>
              <a:t>non-availability of simple and standard technologies</a:t>
            </a:r>
            <a:r>
              <a:rPr lang="en-US" sz="20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 to the rural population</a:t>
            </a:r>
            <a:r>
              <a:rPr lang="en-US" sz="2000">
                <a:latin typeface="Century Schoolbook"/>
                <a:ea typeface="Century Schoolbook"/>
                <a:cs typeface="Century Schoolbook"/>
                <a:sym typeface="Century Schoolbook"/>
              </a:rPr>
              <a:t>.</a:t>
            </a:r>
            <a:r>
              <a:rPr lang="en-US" sz="20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  </a:t>
            </a:r>
            <a:endParaRPr sz="2000"/>
          </a:p>
          <a:p>
            <a:pPr marL="228600" marR="0" lvl="0" indent="-21463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latin typeface="Century Schoolbook"/>
                <a:ea typeface="Century Schoolbook"/>
                <a:cs typeface="Century Schoolbook"/>
                <a:sym typeface="Century Schoolbook"/>
              </a:rPr>
              <a:t>Lack of instruments that are easily accessible to the urban populace like the BP machine, thermometer or body weighing machine.</a:t>
            </a:r>
            <a:endParaRPr sz="20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228600" marR="0" lvl="0" indent="-21463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latin typeface="Century Schoolbook"/>
                <a:ea typeface="Century Schoolbook"/>
                <a:cs typeface="Century Schoolbook"/>
                <a:sym typeface="Century Schoolbook"/>
              </a:rPr>
              <a:t>Cumbersome task of separate testing of each parameter </a:t>
            </a:r>
            <a:endParaRPr sz="20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228600" marR="0" lvl="0" indent="-21463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latin typeface="Century Schoolbook"/>
                <a:ea typeface="Century Schoolbook"/>
                <a:cs typeface="Century Schoolbook"/>
                <a:sym typeface="Century Schoolbook"/>
              </a:rPr>
              <a:t>Storage of health records for comparing results with future tests</a:t>
            </a:r>
            <a:endParaRPr sz="20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3363" y="4764500"/>
            <a:ext cx="3785276" cy="179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Shape 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0900" y="4056425"/>
            <a:ext cx="3641950" cy="273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Shape 9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75200" y="3935050"/>
            <a:ext cx="3932826" cy="29496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4400"/>
              <a:buFont typeface="Calibri"/>
              <a:buNone/>
            </a:pPr>
            <a:r>
              <a:rPr lang="en-US" sz="4400" b="0" i="0" u="none" strike="noStrike" cap="none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Objective</a:t>
            </a:r>
            <a:endParaRPr sz="4400" b="0" i="0" u="none" strike="noStrike" cap="none" dirty="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838200" y="1690702"/>
            <a:ext cx="10515600" cy="49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0510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sym typeface="Century Schoolbook"/>
              </a:rPr>
              <a:t>To </a:t>
            </a:r>
            <a:r>
              <a:rPr lang="en-US" sz="2000" dirty="0">
                <a:sym typeface="Century Schoolbook"/>
              </a:rPr>
              <a:t>design</a:t>
            </a:r>
            <a:r>
              <a:rPr lang="en-US" sz="2000" b="0" i="0" u="none" strike="noStrike" cap="none" dirty="0">
                <a:solidFill>
                  <a:schemeClr val="dk1"/>
                </a:solidFill>
                <a:sym typeface="Century Schoolbook"/>
              </a:rPr>
              <a:t> an Integrated Semi-Autonomous Regular Health Monitoring Machine incorporating various medical devices</a:t>
            </a:r>
            <a:r>
              <a:rPr lang="en-US" sz="2000" dirty="0">
                <a:sym typeface="Century Schoolbook"/>
              </a:rPr>
              <a:t>, </a:t>
            </a:r>
            <a:r>
              <a:rPr lang="en-US" sz="2000" b="1" dirty="0">
                <a:sym typeface="Century Schoolbook"/>
              </a:rPr>
              <a:t>study their working </a:t>
            </a:r>
            <a:r>
              <a:rPr lang="en-US" sz="2000" dirty="0">
                <a:sym typeface="Century Schoolbook"/>
              </a:rPr>
              <a:t>and develop them using numerous </a:t>
            </a:r>
            <a:r>
              <a:rPr lang="en-US" sz="2000" dirty="0" smtClean="0">
                <a:sym typeface="Century Schoolbook"/>
              </a:rPr>
              <a:t>electrical sensors.</a:t>
            </a:r>
            <a:r>
              <a:rPr lang="en-US" sz="2000" b="0" i="0" u="none" strike="noStrike" cap="none" dirty="0" smtClean="0">
                <a:solidFill>
                  <a:schemeClr val="dk1"/>
                </a:solidFill>
                <a:sym typeface="Century Schoolbook"/>
              </a:rPr>
              <a:t> </a:t>
            </a:r>
            <a:endParaRPr sz="2000" dirty="0"/>
          </a:p>
          <a:p>
            <a:pPr marL="228600" marR="0" lvl="0" indent="-205105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sym typeface="Century Schoolbook"/>
              </a:rPr>
              <a:t>To integrate/ make machines monitoring - </a:t>
            </a:r>
            <a:endParaRPr sz="2000" b="0" i="0" u="none" strike="noStrike" cap="none" dirty="0">
              <a:solidFill>
                <a:schemeClr val="dk1"/>
              </a:solidFill>
              <a:sym typeface="Century Schoolbook"/>
            </a:endParaRPr>
          </a:p>
          <a:p>
            <a:pPr marL="685800" marR="0" lvl="1" indent="-22479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Blood Sugar level</a:t>
            </a:r>
            <a:endParaRPr sz="2000" b="0" i="0" u="none" strike="noStrike" cap="none" dirty="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685800" marR="0" lvl="1" indent="-22479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Blood pressure</a:t>
            </a:r>
            <a:endParaRPr sz="2000" b="0" i="0" u="none" strike="noStrike" cap="none" dirty="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685800" marR="0" lvl="1" indent="-22479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Body Weight and height </a:t>
            </a:r>
            <a:endParaRPr sz="2000" b="0" i="0" u="none" strike="noStrike" cap="none" dirty="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685800" marR="0" lvl="1" indent="-22479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Body Temperature </a:t>
            </a:r>
            <a:endParaRPr sz="2000" b="0" i="0" u="none" strike="noStrike" cap="none" dirty="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685800" marR="0" lvl="1" indent="-22479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Lung power and capacity</a:t>
            </a:r>
            <a:endParaRPr sz="2000" b="0" i="0" u="none" strike="noStrike" cap="none" dirty="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228600" marR="0" lvl="0" indent="-205105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sym typeface="Century Schoolbook"/>
              </a:rPr>
              <a:t>To enhance the convenience of regular health monitoring by-</a:t>
            </a:r>
            <a:endParaRPr sz="2000" b="0" i="0" u="none" strike="noStrike" cap="none" dirty="0">
              <a:solidFill>
                <a:schemeClr val="dk1"/>
              </a:solidFill>
              <a:sym typeface="Century Schoolbook"/>
            </a:endParaRPr>
          </a:p>
          <a:p>
            <a:pPr marL="685800" marR="0" lvl="1" indent="-22479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Making the system Semi-Autonomous.</a:t>
            </a:r>
            <a:endParaRPr sz="2000" b="0" i="0" u="none" strike="noStrike" cap="none" dirty="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685800" marR="0" lvl="1" indent="-22479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Make device user friendly to be operated easily by a layman</a:t>
            </a:r>
            <a:endParaRPr sz="2000" b="0" i="0" u="none" strike="noStrike" cap="none" dirty="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228600" marR="0" lvl="0" indent="-205105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sym typeface="Century Schoolbook"/>
              </a:rPr>
              <a:t>Developing a final health report (electronic and physical) based on a basic medical assessment. </a:t>
            </a:r>
            <a:r>
              <a:rPr lang="en-US" sz="2000" dirty="0">
                <a:sym typeface="Century Schoolbook"/>
              </a:rPr>
              <a:t>We would store data electronically in order to compare in the future.</a:t>
            </a:r>
            <a:endParaRPr sz="2000" b="0" i="0" u="none" strike="noStrike" cap="none" dirty="0">
              <a:solidFill>
                <a:schemeClr val="dk1"/>
              </a:solidFill>
              <a:sym typeface="Century Schoolbook"/>
            </a:endParaRPr>
          </a:p>
          <a:p>
            <a:pPr marL="228600" marR="0" lvl="0" indent="-205105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sym typeface="Century Schoolbook"/>
              </a:rPr>
              <a:t>Providing a brief analysis of the report as well as some basic health tips to the user. </a:t>
            </a:r>
            <a:endParaRPr sz="2000" b="0" i="0" u="none" strike="noStrike" cap="none" dirty="0">
              <a:solidFill>
                <a:schemeClr val="dk1"/>
              </a:solidFill>
              <a:sym typeface="Century Schoolbook"/>
            </a:endParaRPr>
          </a:p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Arial"/>
              <a:buNone/>
            </a:pPr>
            <a:endParaRPr sz="2000" b="0" i="0" u="none" strike="noStrike" cap="none" dirty="0">
              <a:solidFill>
                <a:schemeClr val="dk1"/>
              </a:solidFill>
              <a:sym typeface="Century Schoolboo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838200" y="39088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4400"/>
              <a:buFont typeface="Calibri"/>
              <a:buNone/>
            </a:pPr>
            <a:r>
              <a:rPr lang="en-US">
                <a:solidFill>
                  <a:srgbClr val="7030A0"/>
                </a:solidFill>
              </a:rPr>
              <a:t>Literature review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838200" y="1716450"/>
            <a:ext cx="7811400" cy="4553700"/>
          </a:xfrm>
          <a:prstGeom prst="rect">
            <a:avLst/>
          </a:prstGeom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Schoolbook"/>
              <a:buChar char="•"/>
            </a:pPr>
            <a:r>
              <a:rPr lang="en-US">
                <a:solidFill>
                  <a:srgbClr val="000000"/>
                </a:solidFill>
              </a:rPr>
              <a:t>Integrated machine health monitoring is relatively a newer concept. </a:t>
            </a:r>
            <a:endParaRPr>
              <a:solidFill>
                <a:srgbClr val="000000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Schoolbook"/>
              <a:buChar char="•"/>
            </a:pPr>
            <a:r>
              <a:rPr lang="en-US">
                <a:solidFill>
                  <a:srgbClr val="000000"/>
                </a:solidFill>
              </a:rPr>
              <a:t>None of the devices we found targeted the very specific end that we’re trying to achieve</a:t>
            </a:r>
            <a:r>
              <a:rPr lang="en-US">
                <a:solidFill>
                  <a:srgbClr val="000000"/>
                </a:solidFill>
                <a:highlight>
                  <a:srgbClr val="FCFCFC"/>
                </a:highlight>
              </a:rPr>
              <a:t>.</a:t>
            </a:r>
            <a:endParaRPr i="0" u="none" strike="noStrike" cap="none">
              <a:solidFill>
                <a:schemeClr val="dk1"/>
              </a:solidFill>
            </a:endParaRPr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5850" y="95375"/>
            <a:ext cx="3568976" cy="286754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8" name="Shape 108"/>
          <p:cNvGraphicFramePr/>
          <p:nvPr/>
        </p:nvGraphicFramePr>
        <p:xfrm>
          <a:off x="390275" y="3090525"/>
          <a:ext cx="11188225" cy="3523275"/>
        </p:xfrm>
        <a:graphic>
          <a:graphicData uri="http://schemas.openxmlformats.org/drawingml/2006/table">
            <a:tbl>
              <a:tblPr>
                <a:noFill/>
                <a:tableStyleId>{470459DE-7CA8-4395-88E9-93F7639BBC68}</a:tableStyleId>
              </a:tblPr>
              <a:tblGrid>
                <a:gridCol w="2527150"/>
                <a:gridCol w="8661075"/>
              </a:tblGrid>
              <a:tr h="117442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Health monitoring Systems</a:t>
                      </a: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429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Font typeface="Century Schoolbook"/>
                        <a:buChar char="●"/>
                      </a:pPr>
                      <a:r>
                        <a:rPr lang="en-US" sz="180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Continuous moni</a:t>
                      </a:r>
                      <a:r>
                        <a:rPr lang="en-US" sz="1800">
                          <a:solidFill>
                            <a:schemeClr val="dk1"/>
                          </a:solidFill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toring of a patient during operations.</a:t>
                      </a:r>
                      <a:endParaRPr sz="1800">
                        <a:solidFill>
                          <a:schemeClr val="dk1"/>
                        </a:solidFill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  <a:p>
                      <a:pPr marL="457200" lvl="0" indent="-3429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Schoolbook"/>
                        <a:buChar char="●"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May use IOT to establish communication among the devices.</a:t>
                      </a:r>
                      <a:endParaRPr sz="1800">
                        <a:solidFill>
                          <a:schemeClr val="dk1"/>
                        </a:solidFill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  <a:p>
                      <a:pPr marL="457200" lvl="0" indent="-34290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Schoolbook"/>
                        <a:buChar char="●"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Remote monitoring; data transfer </a:t>
                      </a:r>
                      <a:endParaRPr sz="1800">
                        <a:solidFill>
                          <a:schemeClr val="dk1"/>
                        </a:solidFill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</a:tr>
              <a:tr h="117442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ReMeDi Organisation</a:t>
                      </a: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42900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Font typeface="Century Schoolbook"/>
                        <a:buChar char="●"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 Requires semi-skilled operators for basic testings.</a:t>
                      </a:r>
                      <a:endParaRPr sz="1800"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  <a:p>
                      <a:pPr marL="457200" lvl="0" indent="-342900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Schoolbook"/>
                        <a:buChar char="●"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 Video and audio connect between patients located in rural areas and remotely located physicians, enabling real-time consultations.</a:t>
                      </a:r>
                      <a:endParaRPr sz="1800"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</a:tr>
              <a:tr h="117442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Ours</a:t>
                      </a: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429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Font typeface="Century Schoolbook"/>
                        <a:buChar char="●"/>
                      </a:pPr>
                      <a:r>
                        <a:rPr lang="en-US" sz="180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Testing of health basic parameters.</a:t>
                      </a: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  <a:p>
                      <a:pPr marL="457200" lvl="0" indent="-3429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Font typeface="Century Schoolbook"/>
                        <a:buChar char="●"/>
                      </a:pPr>
                      <a:r>
                        <a:rPr lang="en-US" sz="180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No requirement of additional technical assistance.</a:t>
                      </a: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  <a:p>
                      <a:pPr marL="457200" lvl="0" indent="-342900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Font typeface="Century Schoolbook"/>
                        <a:buChar char="●"/>
                      </a:pPr>
                      <a:r>
                        <a:rPr lang="en-US" sz="1800">
                          <a:latin typeface="Century Schoolbook"/>
                          <a:ea typeface="Century Schoolbook"/>
                          <a:cs typeface="Century Schoolbook"/>
                          <a:sym typeface="Century Schoolbook"/>
                        </a:rPr>
                        <a:t>Electronic storage &amp; analysis of results.</a:t>
                      </a:r>
                      <a:endParaRPr sz="1800">
                        <a:latin typeface="Century Schoolbook"/>
                        <a:ea typeface="Century Schoolbook"/>
                        <a:cs typeface="Century Schoolbook"/>
                        <a:sym typeface="Century Schoolbook"/>
                      </a:endParaRP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30A0"/>
                </a:solidFill>
              </a:rPr>
              <a:t>Novelty</a:t>
            </a:r>
            <a:endParaRPr>
              <a:solidFill>
                <a:srgbClr val="7030A0"/>
              </a:solidFill>
            </a:endParaRPr>
          </a:p>
        </p:txBody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838200" y="1716450"/>
            <a:ext cx="7811400" cy="45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Font typeface="Century Schoolbook"/>
              <a:buChar char="•"/>
            </a:pPr>
            <a:r>
              <a:rPr lang="en-US" sz="2000">
                <a:latin typeface="Century Schoolbook"/>
                <a:ea typeface="Century Schoolbook"/>
                <a:cs typeface="Century Schoolbook"/>
                <a:sym typeface="Century Schoolbook"/>
              </a:rPr>
              <a:t>Integrated system : combined and fast results</a:t>
            </a:r>
            <a:endParaRPr sz="20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Font typeface="Century Schoolbook"/>
              <a:buChar char="•"/>
            </a:pPr>
            <a:r>
              <a:rPr lang="en-US" sz="2000">
                <a:latin typeface="Century Schoolbook"/>
                <a:ea typeface="Century Schoolbook"/>
                <a:cs typeface="Century Schoolbook"/>
                <a:sym typeface="Century Schoolbook"/>
              </a:rPr>
              <a:t>Technical know-how : minimal</a:t>
            </a:r>
            <a:endParaRPr sz="20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Font typeface="Century Schoolbook"/>
              <a:buChar char="•"/>
            </a:pPr>
            <a:r>
              <a:rPr lang="en-US" sz="2000">
                <a:latin typeface="Century Schoolbook"/>
                <a:ea typeface="Century Schoolbook"/>
                <a:cs typeface="Century Schoolbook"/>
                <a:sym typeface="Century Schoolbook"/>
              </a:rPr>
              <a:t>Automation : user friendly</a:t>
            </a:r>
            <a:endParaRPr sz="20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Font typeface="Century Schoolbook"/>
              <a:buChar char="•"/>
            </a:pPr>
            <a:r>
              <a:rPr lang="en-US" sz="2000">
                <a:latin typeface="Century Schoolbook"/>
                <a:ea typeface="Century Schoolbook"/>
                <a:cs typeface="Century Schoolbook"/>
                <a:sym typeface="Century Schoolbook"/>
              </a:rPr>
              <a:t>Electronic storage of data : reference for future tests</a:t>
            </a:r>
            <a:endParaRPr sz="20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Font typeface="Century Schoolbook"/>
              <a:buChar char="•"/>
            </a:pPr>
            <a:r>
              <a:rPr lang="en-US" sz="2000">
                <a:latin typeface="Century Schoolbook"/>
                <a:ea typeface="Century Schoolbook"/>
                <a:cs typeface="Century Schoolbook"/>
                <a:sym typeface="Century Schoolbook"/>
              </a:rPr>
              <a:t>Health tips : Basic health tips will be provided</a:t>
            </a:r>
            <a:endParaRPr sz="20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Font typeface="Century Schoolbook"/>
              <a:buChar char="•"/>
            </a:pPr>
            <a:r>
              <a:rPr lang="en-US" sz="2000">
                <a:latin typeface="Century Schoolbook"/>
                <a:ea typeface="Century Schoolbook"/>
                <a:cs typeface="Century Schoolbook"/>
                <a:sym typeface="Century Schoolbook"/>
              </a:rPr>
              <a:t>Time/effort saving : data can be electronically transferred to the doctor</a:t>
            </a:r>
            <a:endParaRPr sz="20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457200" lvl="0" indent="-355600">
              <a:spcBef>
                <a:spcPts val="0"/>
              </a:spcBef>
              <a:spcAft>
                <a:spcPts val="0"/>
              </a:spcAft>
              <a:buSzPts val="2000"/>
              <a:buFont typeface="Century Schoolbook"/>
              <a:buChar char="•"/>
            </a:pPr>
            <a:r>
              <a:rPr lang="en-US" sz="2000">
                <a:latin typeface="Century Schoolbook"/>
                <a:ea typeface="Century Schoolbook"/>
                <a:cs typeface="Century Schoolbook"/>
                <a:sym typeface="Century Schoolbook"/>
              </a:rPr>
              <a:t>Future scope : can be made more cost effective, requiring lesser maintenance and more accurate; may find many applications</a:t>
            </a:r>
            <a:endParaRPr sz="2000"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1415575" y="2766150"/>
            <a:ext cx="10515600" cy="13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30A0"/>
                </a:solidFill>
              </a:rPr>
              <a:t>Approach</a:t>
            </a:r>
            <a:endParaRPr>
              <a:solidFill>
                <a:srgbClr val="7030A0"/>
              </a:solidFill>
            </a:endParaRPr>
          </a:p>
        </p:txBody>
      </p:sp>
      <p:pic>
        <p:nvPicPr>
          <p:cNvPr id="120" name="Shape 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6300" y="496425"/>
            <a:ext cx="5079524" cy="6179901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Body weight and height</a:t>
            </a:r>
            <a:endParaRPr sz="4400" b="0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Shape 12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190500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>
                <a:latin typeface="Century Schoolbook"/>
                <a:ea typeface="Century Schoolbook"/>
                <a:cs typeface="Century Schoolbook"/>
                <a:sym typeface="Century Schoolbook"/>
              </a:rPr>
              <a:t>We would use platform scales load cells for measuring the body weight. </a:t>
            </a:r>
            <a:endParaRPr sz="18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228600" lvl="0" indent="-190500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>
                <a:latin typeface="Century Schoolbook"/>
                <a:ea typeface="Century Schoolbook"/>
                <a:cs typeface="Century Schoolbook"/>
                <a:sym typeface="Century Schoolbook"/>
              </a:rPr>
              <a:t>The device (~100 kg scale) would be placed in front of the chair and an extensible rod with ultrasonic sensor at the top would be attached to it. </a:t>
            </a:r>
            <a:endParaRPr sz="18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228600" lvl="0" indent="-190500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>
                <a:latin typeface="Century Schoolbook"/>
                <a:ea typeface="Century Schoolbook"/>
                <a:cs typeface="Century Schoolbook"/>
                <a:sym typeface="Century Schoolbook"/>
              </a:rPr>
              <a:t>The rod would rise up using linear actuators. The ultrasonic sensor would thus give the height of the person standing below it.</a:t>
            </a:r>
            <a:endParaRPr sz="1800"/>
          </a:p>
          <a:p>
            <a:pPr marL="0" lvl="0" indent="0"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4045" y="2556397"/>
            <a:ext cx="1714130" cy="40782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28" name="Shape 1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500" y="1690700"/>
            <a:ext cx="2456599" cy="2674126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29" name="Shape 129"/>
          <p:cNvCxnSpPr/>
          <p:nvPr/>
        </p:nvCxnSpPr>
        <p:spPr>
          <a:xfrm flipH="1">
            <a:off x="2085500" y="2556400"/>
            <a:ext cx="115200" cy="524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0" name="Shape 130"/>
          <p:cNvCxnSpPr/>
          <p:nvPr/>
        </p:nvCxnSpPr>
        <p:spPr>
          <a:xfrm>
            <a:off x="2085550" y="3093775"/>
            <a:ext cx="1689000" cy="972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Body temperature</a:t>
            </a:r>
            <a:endParaRPr sz="4400" b="0" i="0" u="none" strike="noStrike" cap="none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Shape 13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190500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>
                <a:latin typeface="Century Schoolbook"/>
                <a:ea typeface="Century Schoolbook"/>
                <a:cs typeface="Century Schoolbook"/>
                <a:sym typeface="Century Schoolbook"/>
              </a:rPr>
              <a:t>We’ll use LM-35 sensors to measure the body temperature. Provisionally, we plan to measure temperature from the fingertip. </a:t>
            </a:r>
            <a:endParaRPr sz="18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228600" lvl="0" indent="-190500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>
                <a:latin typeface="Century Schoolbook"/>
                <a:ea typeface="Century Schoolbook"/>
                <a:cs typeface="Century Schoolbook"/>
                <a:sym typeface="Century Schoolbook"/>
              </a:rPr>
              <a:t>We’ll try to find a more accurate and convenient alternative for measurement.</a:t>
            </a:r>
            <a:endParaRPr sz="1800"/>
          </a:p>
          <a:p>
            <a:pPr marL="914400" lvl="0" indent="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/>
          </a:p>
          <a:p>
            <a:pPr marL="0" lvl="0" indent="0"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137" name="Shape 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500" y="1690700"/>
            <a:ext cx="2456599" cy="2674126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38" name="Shape 138"/>
          <p:cNvCxnSpPr/>
          <p:nvPr/>
        </p:nvCxnSpPr>
        <p:spPr>
          <a:xfrm flipH="1">
            <a:off x="1548125" y="2965825"/>
            <a:ext cx="115200" cy="524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39" name="Shape 1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4949" y="3775088"/>
            <a:ext cx="1781175" cy="1628775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40" name="Shape 140"/>
          <p:cNvCxnSpPr/>
          <p:nvPr/>
        </p:nvCxnSpPr>
        <p:spPr>
          <a:xfrm>
            <a:off x="1535375" y="3503200"/>
            <a:ext cx="1995900" cy="780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4400"/>
              <a:buFont typeface="Calibri"/>
              <a:buNone/>
            </a:pPr>
            <a:r>
              <a:rPr lang="en-US" sz="4400" b="0" i="0" u="none" strike="noStrike" cap="none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Lung </a:t>
            </a:r>
            <a:r>
              <a:rPr lang="en-US" sz="4400" b="0" i="0" u="none" strike="noStrike" cap="none" dirty="0" smtClean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power and capacity</a:t>
            </a:r>
            <a:endParaRPr sz="4400" b="0" i="0" u="none" strike="noStrike" cap="none" dirty="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Shape 14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190500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>
                <a:latin typeface="Century Schoolbook"/>
                <a:ea typeface="Century Schoolbook"/>
                <a:cs typeface="Century Schoolbook"/>
                <a:sym typeface="Century Schoolbook"/>
              </a:rPr>
              <a:t>We will use a device based on working of anemometer to find the speed and pressure of the air blown out</a:t>
            </a:r>
            <a:endParaRPr sz="18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228600" lvl="0" indent="-190500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>
                <a:latin typeface="Century Schoolbook"/>
                <a:ea typeface="Century Schoolbook"/>
                <a:cs typeface="Century Schoolbook"/>
                <a:sym typeface="Century Schoolbook"/>
              </a:rPr>
              <a:t>An encoder will be attached to a rotating fan will measure the number of rotations and speed of rotation (for a single blow) the value of which would be calibrated suitably to measure the lung power and capacity. </a:t>
            </a:r>
            <a:endParaRPr sz="18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228600" lvl="0" indent="-190500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>
                <a:latin typeface="Century Schoolbook"/>
                <a:ea typeface="Century Schoolbook"/>
                <a:cs typeface="Century Schoolbook"/>
                <a:sym typeface="Century Schoolbook"/>
              </a:rPr>
              <a:t>We can also use it as a respiratory exerciser, which is commonly used by asthmatic patients.</a:t>
            </a:r>
            <a:endParaRPr sz="1800"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lvl="0" indent="0"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147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9175" y="3570398"/>
            <a:ext cx="2356525" cy="2722075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48" name="Shape 1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500" y="1690700"/>
            <a:ext cx="2456599" cy="2674126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49" name="Shape 149"/>
          <p:cNvCxnSpPr/>
          <p:nvPr/>
        </p:nvCxnSpPr>
        <p:spPr>
          <a:xfrm flipH="1">
            <a:off x="1228250" y="3166650"/>
            <a:ext cx="115200" cy="524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0" name="Shape 150"/>
          <p:cNvCxnSpPr/>
          <p:nvPr/>
        </p:nvCxnSpPr>
        <p:spPr>
          <a:xfrm>
            <a:off x="1189925" y="3695125"/>
            <a:ext cx="1829700" cy="819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1093</Words>
  <Application>Microsoft Office PowerPoint</Application>
  <PresentationFormat>Widescreen</PresentationFormat>
  <Paragraphs>164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</vt:lpstr>
      <vt:lpstr>Century Schoolbook</vt:lpstr>
      <vt:lpstr>Arial</vt:lpstr>
      <vt:lpstr>Office Theme</vt:lpstr>
      <vt:lpstr>Presentation for  SUMMER UNDERGRADUATE RESEARCH AWARD (SURA) – 2018   Design of an Integrated Semi-Autonomous  Regular Health Monitoring Machine </vt:lpstr>
      <vt:lpstr>Motivation</vt:lpstr>
      <vt:lpstr>Objective</vt:lpstr>
      <vt:lpstr>Literature review</vt:lpstr>
      <vt:lpstr>Novelty</vt:lpstr>
      <vt:lpstr>Approach</vt:lpstr>
      <vt:lpstr>Body weight and height</vt:lpstr>
      <vt:lpstr>Body temperature</vt:lpstr>
      <vt:lpstr>Lung power and capacity</vt:lpstr>
      <vt:lpstr>Blood sugar level</vt:lpstr>
      <vt:lpstr>Blood pressure</vt:lpstr>
      <vt:lpstr>Plan of action</vt:lpstr>
      <vt:lpstr>Budget</vt:lpstr>
      <vt:lpstr>References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for  SUMMER UNDERGRADUATE RESEARCH AWARD (SURA) – 2018   Design of an Integrated Semi-Autonomous  Regular Health Monitoring Machine </dc:title>
  <cp:lastModifiedBy>TANMAY GOYAL</cp:lastModifiedBy>
  <cp:revision>3</cp:revision>
  <dcterms:modified xsi:type="dcterms:W3CDTF">2018-04-22T22:38:04Z</dcterms:modified>
</cp:coreProperties>
</file>